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16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17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20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10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11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11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11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12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13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18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6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8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7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jpg"/><Relationship Id="rId4" Type="http://schemas.openxmlformats.org/officeDocument/2006/relationships/image" Target="../media/image15.jpg"/><Relationship Id="rId5" Type="http://schemas.openxmlformats.org/officeDocument/2006/relationships/image" Target="../media/image02.jpg"/><Relationship Id="rId6" Type="http://schemas.openxmlformats.org/officeDocument/2006/relationships/image" Target="../media/image3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jpg"/><Relationship Id="rId4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363825" y="173650"/>
            <a:ext cx="6403200" cy="3093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CALIPSO-CloudSat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2006 - 2016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3600"/>
              <a:t>Celebrating 10 years of operations and science 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-8275" y="3580600"/>
            <a:ext cx="9152400" cy="165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2776" y="3972812"/>
            <a:ext cx="1009649" cy="100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900" y="3972812"/>
            <a:ext cx="12192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1399" y="3633825"/>
            <a:ext cx="2506341" cy="16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4753" y="3796264"/>
            <a:ext cx="1168545" cy="127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25" y="566737"/>
            <a:ext cx="7143750" cy="40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>
            <p:ph idx="4294967295" type="body"/>
          </p:nvPr>
        </p:nvSpPr>
        <p:spPr>
          <a:xfrm>
            <a:off x="950975" y="4010600"/>
            <a:ext cx="6326100" cy="1008900"/>
          </a:xfrm>
          <a:prstGeom prst="rect">
            <a:avLst/>
          </a:prstGeom>
          <a:solidFill>
            <a:srgbClr val="21202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3F3F3"/>
                </a:solidFill>
              </a:rPr>
              <a:t>Print resolution still of CALIPSO data curtains depicting dust in the atmosphere, shown in a flat map projection. Each curtain represents one pass of the satellite between 3/16/2010 and 4/2/2010. (The rightmost curtain is 3/16/2010 and the leftmost curtain is 4/2/2010) © NASA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075" y="561975"/>
            <a:ext cx="7181850" cy="40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idx="4294967295" type="body"/>
          </p:nvPr>
        </p:nvSpPr>
        <p:spPr>
          <a:xfrm>
            <a:off x="485425" y="3966075"/>
            <a:ext cx="74466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3F3F3"/>
                </a:solidFill>
              </a:rPr>
              <a:t>Print resolution still that compares seven days of CALIPSO data (from 3/25/2010 to 4/2/2010) with two sets of back-propagated dust routes over the same period. (NOTE - Routes depict dust that started in Africa and ended in Barbados and Cayenne)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3F3F3"/>
                </a:solidFill>
              </a:rPr>
              <a:t>© NASA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1904" l="0" r="931" t="1430"/>
          <a:stretch/>
        </p:blipFill>
        <p:spPr>
          <a:xfrm>
            <a:off x="1202700" y="276574"/>
            <a:ext cx="6675724" cy="4567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74450" y="4407525"/>
            <a:ext cx="47631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© NASA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25" y="385312"/>
            <a:ext cx="6381750" cy="38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>
            <p:ph idx="4294967295" type="body"/>
          </p:nvPr>
        </p:nvSpPr>
        <p:spPr>
          <a:xfrm>
            <a:off x="1381125" y="4262000"/>
            <a:ext cx="5160000" cy="70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CALIPSO spots ash particles over France on April 17, 2010 © NASA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1833" l="-1410" r="1409" t="2692"/>
          <a:stretch/>
        </p:blipFill>
        <p:spPr>
          <a:xfrm>
            <a:off x="931475" y="-158500"/>
            <a:ext cx="7081724" cy="387402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981075" y="3927925"/>
            <a:ext cx="70320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Satellites reveal how Iceland's ice-covered volcano wreaked havoc on Europe © NASA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-494" l="1768" r="0" t="-494"/>
          <a:stretch/>
        </p:blipFill>
        <p:spPr>
          <a:xfrm>
            <a:off x="4224175" y="0"/>
            <a:ext cx="39173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329" y="0"/>
            <a:ext cx="590134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0" y="4472175"/>
            <a:ext cx="61659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A day viewed by CALIPSO : October 15, 2015 © NASA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300" y="0"/>
            <a:ext cx="58333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2468450" y="123925"/>
            <a:ext cx="6928200" cy="8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Enzo Warm Pool viewed by CALIPSO / October 15, 2015 </a:t>
            </a:r>
            <a:r>
              <a:rPr lang="en">
                <a:solidFill>
                  <a:srgbClr val="FFFFFF"/>
                </a:solidFill>
              </a:rPr>
              <a:t>© NASA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376" y="0"/>
            <a:ext cx="610924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309850" y="216900"/>
            <a:ext cx="78393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Smoke from Indonesian Forest Fires viewed by Calipso &amp; Cloudsat / October 15, 2015 © NASA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1419" r="0" t="842"/>
          <a:stretch/>
        </p:blipFill>
        <p:spPr>
          <a:xfrm>
            <a:off x="1013225" y="150875"/>
            <a:ext cx="7117549" cy="488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>
            <p:ph idx="4294967295" type="body"/>
          </p:nvPr>
        </p:nvSpPr>
        <p:spPr>
          <a:xfrm>
            <a:off x="1013225" y="4442100"/>
            <a:ext cx="5160000" cy="70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Typhoon Choi-Wan over the western Pacific Ocean © NASA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1049" y="220799"/>
            <a:ext cx="4637003" cy="4637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872" y="0"/>
            <a:ext cx="7178254" cy="480824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1017150" y="4300025"/>
            <a:ext cx="54276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Super Thyphoon Koppu viewed by CALIPSO &amp; CloudSat / October 15, 2015 </a:t>
            </a:r>
            <a:r>
              <a:rPr lang="en">
                <a:solidFill>
                  <a:schemeClr val="dk1"/>
                </a:solidFill>
              </a:rPr>
              <a:t>© NASA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837" y="411150"/>
            <a:ext cx="7172325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>
            <p:ph idx="4294967295" type="body"/>
          </p:nvPr>
        </p:nvSpPr>
        <p:spPr>
          <a:xfrm>
            <a:off x="985850" y="4413250"/>
            <a:ext cx="7381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Both CloudSat and CALIPSO detect attributes of clouds on slices through the atmosphere. Here both are shown over an image of MODIS reflectance which is mapped onto the terrain. © NASA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5613" y="123499"/>
            <a:ext cx="4232773" cy="481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465450" y="41350"/>
            <a:ext cx="3925500" cy="514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CALIPSO STATISTICS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>
              <a:spcBef>
                <a:spcPts val="0"/>
              </a:spcBef>
              <a:buNone/>
            </a:pPr>
            <a:r>
              <a:rPr lang="en"/>
              <a:t>Publications by country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472" y="578262"/>
            <a:ext cx="4099725" cy="391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5112825" y="0"/>
            <a:ext cx="3925500" cy="438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CALIPSO STATISTICS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>
              <a:spcBef>
                <a:spcPts val="0"/>
              </a:spcBef>
              <a:buNone/>
            </a:pPr>
            <a:r>
              <a:rPr lang="en"/>
              <a:t>Papers by Classification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646" y="1066046"/>
            <a:ext cx="4612750" cy="30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465450" y="41350"/>
            <a:ext cx="3925500" cy="514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CALIPSO STATISTICS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>
              <a:spcBef>
                <a:spcPts val="0"/>
              </a:spcBef>
              <a:buNone/>
            </a:pPr>
            <a:r>
              <a:rPr lang="en"/>
              <a:t>PhD Thesis by Country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262" y="490525"/>
            <a:ext cx="4505325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57875" y="0"/>
            <a:ext cx="3925500" cy="514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CALIPSO STATISTICS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>
              <a:spcBef>
                <a:spcPts val="0"/>
              </a:spcBef>
              <a:buNone/>
            </a:pPr>
            <a:r>
              <a:rPr lang="en" sz="4600"/>
              <a:t>Total Papers by Year 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9599" y="421725"/>
            <a:ext cx="5534625" cy="415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124049" y="326125"/>
            <a:ext cx="8732400" cy="1294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CALIPSO STATISTICS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Frequently Used Words in Aerosol Papers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762" y="1620612"/>
            <a:ext cx="6086475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124049" y="326125"/>
            <a:ext cx="8732400" cy="1294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CALIPSO STATISTICS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/>
              <a:t>Frequently Used Words in Cloud Papers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675" y="1620612"/>
            <a:ext cx="5962650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904875" y="4364725"/>
            <a:ext cx="3365400" cy="318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Dr. Gérard Mégie 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875" y="497525"/>
            <a:ext cx="2474418" cy="37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1250" y="607887"/>
            <a:ext cx="2705100" cy="349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>
            <p:ph type="title"/>
          </p:nvPr>
        </p:nvSpPr>
        <p:spPr>
          <a:xfrm>
            <a:off x="5021250" y="4311625"/>
            <a:ext cx="4027500" cy="371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Dr. M. Patrick McCormick</a:t>
            </a:r>
            <a:r>
              <a:rPr lang="en" sz="24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850" y="209550"/>
            <a:ext cx="60960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1049" y="220799"/>
            <a:ext cx="4637003" cy="463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209550"/>
            <a:ext cx="60960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6725" y="164124"/>
            <a:ext cx="6218925" cy="482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575" y="257299"/>
            <a:ext cx="4718675" cy="47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5633"/>
          <a:stretch/>
        </p:blipFill>
        <p:spPr>
          <a:xfrm>
            <a:off x="2228975" y="504424"/>
            <a:ext cx="4794099" cy="440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4825" y="469350"/>
            <a:ext cx="5948250" cy="42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2392" l="1705" r="1404" t="1128"/>
          <a:stretch/>
        </p:blipFill>
        <p:spPr>
          <a:xfrm>
            <a:off x="1726550" y="367700"/>
            <a:ext cx="5690899" cy="3993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>
            <p:ph idx="4294967295" type="body"/>
          </p:nvPr>
        </p:nvSpPr>
        <p:spPr>
          <a:xfrm>
            <a:off x="2687550" y="3960975"/>
            <a:ext cx="6326100" cy="835200"/>
          </a:xfrm>
          <a:prstGeom prst="rect">
            <a:avLst/>
          </a:prstGeom>
          <a:solidFill>
            <a:srgbClr val="21202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Print resolution still of MODIS imagery showing dust off the coast of Africa on a 3D globe © NASA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